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1"/>
  </p:notesMasterIdLst>
  <p:handoutMasterIdLst>
    <p:handoutMasterId r:id="rId32"/>
  </p:handoutMasterIdLst>
  <p:sldIdLst>
    <p:sldId id="256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24927-4D3A-6DD5-3519-251159C5C5A4}" v="18" dt="2020-10-13T23:58:09.952"/>
    <p1510:client id="{E130A46E-0867-B46F-E40A-159840C322E5}" v="10" dt="2020-10-14T00:01:13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2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Salathiel" userId="S::l.salathiel@whealth.com.au::62288287-6669-4588-b40f-85f58c6c92b3" providerId="AD" clId="Web-{E130A46E-0867-B46F-E40A-159840C322E5}"/>
    <pc:docChg chg="addSld delSld sldOrd">
      <pc:chgData name="Lauren Salathiel" userId="S::l.salathiel@whealth.com.au::62288287-6669-4588-b40f-85f58c6c92b3" providerId="AD" clId="Web-{E130A46E-0867-B46F-E40A-159840C322E5}" dt="2020-10-14T00:01:13.337" v="9"/>
      <pc:docMkLst>
        <pc:docMk/>
      </pc:docMkLst>
      <pc:sldChg chg="new del ord">
        <pc:chgData name="Lauren Salathiel" userId="S::l.salathiel@whealth.com.au::62288287-6669-4588-b40f-85f58c6c92b3" providerId="AD" clId="Web-{E130A46E-0867-B46F-E40A-159840C322E5}" dt="2020-10-14T00:01:13.337" v="9"/>
        <pc:sldMkLst>
          <pc:docMk/>
          <pc:sldMk cId="596042813" sldId="3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1AB2-A332-3146-8F7E-E31DD1CFB0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C0216-A86B-4044-AC1F-12D6BC47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73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548C-B5B9-A041-8AB0-98FE2BB4718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0FF38-7B39-E843-B28C-BC34D79F2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70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0FF38-7B39-E843-B28C-BC34D79F22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2942"/>
            <a:ext cx="4994018" cy="206111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3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224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 cover im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4690"/>
            <a:ext cx="9144000" cy="840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131" y="4268568"/>
            <a:ext cx="5376041" cy="1599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A459B-72A6-544D-B27B-E91752B3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2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 im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" y="5309616"/>
            <a:ext cx="7559040" cy="15483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92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192052"/>
            <a:ext cx="6705252" cy="2133018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5"/>
                </a:solidFill>
                <a:latin typeface="Manita Px"/>
                <a:cs typeface="Manita Px"/>
              </a:rPr>
              <a:t>3 High expectations for every child</a:t>
            </a:r>
            <a:endParaRPr lang="en-US" dirty="0">
              <a:solidFill>
                <a:schemeClr val="accent5"/>
              </a:solidFill>
              <a:latin typeface="Manita Px"/>
              <a:cs typeface="Manita Px"/>
            </a:endParaRPr>
          </a:p>
        </p:txBody>
      </p:sp>
    </p:spTree>
    <p:extLst>
      <p:ext uri="{BB962C8B-B14F-4D97-AF65-F5344CB8AC3E}">
        <p14:creationId xmlns:p14="http://schemas.microsoft.com/office/powerpoint/2010/main" val="76604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88999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Influences on childrens’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/>
              <a:t>Perceptions of their own ability</a:t>
            </a:r>
          </a:p>
          <a:p>
            <a:pPr lvl="0"/>
            <a:r>
              <a:rPr lang="en-AU" dirty="0"/>
              <a:t>Perceptions of the importance and value of the task</a:t>
            </a:r>
          </a:p>
          <a:p>
            <a:pPr lvl="0"/>
            <a:r>
              <a:rPr lang="en-AU" dirty="0"/>
              <a:t>Families’ expectations</a:t>
            </a:r>
          </a:p>
          <a:p>
            <a:pPr lvl="0"/>
            <a:r>
              <a:rPr lang="en-AU" dirty="0"/>
              <a:t>Early childhood professionals’ expectations</a:t>
            </a:r>
          </a:p>
          <a:p>
            <a:pPr lvl="0"/>
            <a:r>
              <a:rPr lang="en-US" dirty="0"/>
              <a:t>Feedback from early childhood professionals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015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88999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Influences on childrens’ expectations</a:t>
            </a:r>
            <a:b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</a:b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/>
              <a:t>Emotional state</a:t>
            </a:r>
          </a:p>
          <a:p>
            <a:pPr lvl="0"/>
            <a:r>
              <a:rPr lang="en-AU" dirty="0"/>
              <a:t>Interest in the task</a:t>
            </a:r>
          </a:p>
          <a:p>
            <a:pPr lvl="0"/>
            <a:r>
              <a:rPr lang="en-AU" dirty="0"/>
              <a:t>Difficulty of the task</a:t>
            </a:r>
          </a:p>
          <a:p>
            <a:pPr lvl="0"/>
            <a:r>
              <a:rPr lang="en-AU" dirty="0"/>
              <a:t>Familiarity with the task</a:t>
            </a:r>
          </a:p>
        </p:txBody>
      </p:sp>
    </p:spTree>
    <p:extLst>
      <p:ext uri="{BB962C8B-B14F-4D97-AF65-F5344CB8AC3E}">
        <p14:creationId xmlns:p14="http://schemas.microsoft.com/office/powerpoint/2010/main" val="61067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88999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Bias and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Cultural, language or family background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Social class</a:t>
            </a:r>
          </a:p>
          <a:p>
            <a:r>
              <a:rPr lang="en-US" dirty="0"/>
              <a:t>Personality</a:t>
            </a:r>
          </a:p>
          <a:p>
            <a:r>
              <a:rPr lang="en-US" dirty="0"/>
              <a:t>Age</a:t>
            </a:r>
          </a:p>
          <a:p>
            <a:r>
              <a:rPr lang="en-US" dirty="0"/>
              <a:t>Additional needs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332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88999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Bias and expectations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AU" dirty="0"/>
              <a:t>Studies found:</a:t>
            </a:r>
          </a:p>
          <a:p>
            <a:r>
              <a:rPr lang="en-AU" dirty="0"/>
              <a:t>that early childhood professionals were more likely to underestimate children from minority groups and therefore likely to provide them with fewer learning opportunities, leading to poor learning and development outcomes</a:t>
            </a:r>
          </a:p>
          <a:p>
            <a:pPr lvl="0"/>
            <a:r>
              <a:rPr lang="en-AU" dirty="0"/>
              <a:t>found that boys from minority groups had the largest gains when they experienced high expectations and the lowest scores when their abilities were underestimated</a:t>
            </a:r>
          </a:p>
        </p:txBody>
      </p:sp>
    </p:spTree>
    <p:extLst>
      <p:ext uri="{BB962C8B-B14F-4D97-AF65-F5344CB8AC3E}">
        <p14:creationId xmlns:p14="http://schemas.microsoft.com/office/powerpoint/2010/main" val="14269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88999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Professionals with high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/>
              <a:t>Move beyond pre-conceived expectations about what children can do and learn</a:t>
            </a:r>
          </a:p>
          <a:p>
            <a:pPr lvl="0"/>
            <a:r>
              <a:rPr lang="en-AU" dirty="0"/>
              <a:t>Recognise that each child is different and has a unique learning trajectory, requiring different support to learn and develop</a:t>
            </a:r>
          </a:p>
          <a:p>
            <a:pPr lvl="0"/>
            <a:r>
              <a:rPr lang="en-AU" dirty="0"/>
              <a:t>Consider multiple ways of knowing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223743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88999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Professionals with high expectations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/>
              <a:t>Value children’s strengths and differences</a:t>
            </a:r>
          </a:p>
          <a:p>
            <a:pPr lvl="0"/>
            <a:r>
              <a:rPr lang="en-AU" dirty="0"/>
              <a:t>Use their knowledge of each child to assess and plan for their learning and development</a:t>
            </a:r>
          </a:p>
          <a:p>
            <a:pPr lvl="0"/>
            <a:r>
              <a:rPr lang="en-AU" dirty="0"/>
              <a:t>Take responsibility for each child’s learning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10788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88999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high expectations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AU" dirty="0"/>
              <a:t>Communicating high expectations to every child every day</a:t>
            </a:r>
          </a:p>
          <a:p>
            <a:pPr lvl="0"/>
            <a:r>
              <a:rPr lang="en-AU" dirty="0"/>
              <a:t>Communicating high expectations for every child to families and other professionals</a:t>
            </a:r>
          </a:p>
          <a:p>
            <a:pPr lvl="0"/>
            <a:r>
              <a:rPr lang="en-AU" dirty="0"/>
              <a:t>Enabling every child to experience success by using different approaches that take account of and build on children’s strengths, interests and abilities</a:t>
            </a:r>
          </a:p>
          <a:p>
            <a:pPr lvl="0"/>
            <a:r>
              <a:rPr lang="en-AU" dirty="0"/>
              <a:t>Having high expectations of oneself </a:t>
            </a:r>
          </a:p>
          <a:p>
            <a:pPr lvl="0"/>
            <a:r>
              <a:rPr lang="en-AU" dirty="0"/>
              <a:t>Engaging in ongoing reflective practice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297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88999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Communicating high expectations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/>
              <a:t>Interacting with children in respectful and responsive ways communicates high expectations and in turn builds children’s sense of self-efficacy</a:t>
            </a:r>
          </a:p>
          <a:p>
            <a:pPr lvl="0"/>
            <a:r>
              <a:rPr lang="en-AU" dirty="0"/>
              <a:t>Respectful and responsive interactions focus on children’s strengths, encourage effort and set achievable and meaningful challenges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1753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88999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Providing differentiated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AU" dirty="0"/>
              <a:t>Responding to children’s individual differences with curriculum </a:t>
            </a:r>
          </a:p>
          <a:p>
            <a:pPr lvl="0"/>
            <a:r>
              <a:rPr lang="en-AU" dirty="0"/>
              <a:t>Recognising that each child will be at a different place in their learning and development and focussing on progress </a:t>
            </a:r>
          </a:p>
          <a:p>
            <a:pPr lvl="0"/>
            <a:r>
              <a:rPr lang="en-AU" dirty="0"/>
              <a:t>Spending more time providing individualised support for some children so that they can experience success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5835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88999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responding in differentiated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AU" dirty="0"/>
              <a:t>Modifying or changing the program, curriculum, interactions or practice in response to community contexts or expectations in order to support and extend children’s unique strengths, abilities and interests</a:t>
            </a:r>
          </a:p>
          <a:p>
            <a:pPr lvl="0"/>
            <a:r>
              <a:rPr lang="en-AU" dirty="0"/>
              <a:t>Using material resources, making environmental adaptations and collaborating with other professionals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92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High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AU" dirty="0"/>
              <a:t>Recognising that every child has the ability to learn and develop</a:t>
            </a:r>
          </a:p>
          <a:p>
            <a:pPr lvl="0"/>
            <a:r>
              <a:rPr lang="en-AU" dirty="0"/>
              <a:t>Having high expectations is especially important in achieving better outcomes for the most vulnerable children</a:t>
            </a:r>
          </a:p>
          <a:p>
            <a:pPr lvl="0"/>
            <a:r>
              <a:rPr lang="en-AU" dirty="0"/>
              <a:t>Recognising that some children require additional learning experiences and opportunities to help them learn and develop</a:t>
            </a:r>
          </a:p>
          <a:p>
            <a:pPr lvl="0"/>
            <a:r>
              <a:rPr lang="en-US" dirty="0"/>
              <a:t>Recognising that each child will experience learning and development differently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5689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88999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responding in differentiated ways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/>
              <a:t>Communicating and interacting in different ways to promote and assess children’s learning</a:t>
            </a:r>
          </a:p>
          <a:p>
            <a:pPr lvl="0"/>
            <a:r>
              <a:rPr lang="en-AU" dirty="0"/>
              <a:t>Providing practical support to meet every child’s wellbeing, health and nutritional needs</a:t>
            </a:r>
          </a:p>
          <a:p>
            <a:pPr marL="0" lv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1014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88999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Individual learning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/>
              <a:t>Use assessments of individual children to set goals and plan ways to support them to achieve those goals </a:t>
            </a:r>
          </a:p>
          <a:p>
            <a:r>
              <a:rPr lang="en-US" dirty="0"/>
              <a:t>Apply a strengths-based approach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0195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88999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Learning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Learning spaces directly influence how enabling or </a:t>
            </a:r>
            <a:r>
              <a:rPr lang="en-US" i="1" dirty="0"/>
              <a:t>disabling</a:t>
            </a:r>
            <a:r>
              <a:rPr lang="en-US" dirty="0"/>
              <a:t> a child’s additional need may be</a:t>
            </a:r>
          </a:p>
          <a:p>
            <a:pPr lvl="0"/>
            <a:r>
              <a:rPr lang="en-US" dirty="0"/>
              <a:t>Professionals take action to ensure that children with additional needs have access to resources and all learning experiences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0434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88999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Factors influencing Professionals’ self-efficacy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AU" dirty="0"/>
              <a:t>Opportunities to participate in high quality professional learning</a:t>
            </a:r>
          </a:p>
          <a:p>
            <a:pPr lvl="0"/>
            <a:r>
              <a:rPr lang="en-AU" dirty="0"/>
              <a:t>Support from colleagues</a:t>
            </a:r>
          </a:p>
          <a:p>
            <a:pPr lvl="0"/>
            <a:r>
              <a:rPr lang="en-AU" dirty="0"/>
              <a:t>Experience</a:t>
            </a:r>
          </a:p>
          <a:p>
            <a:pPr lvl="0"/>
            <a:r>
              <a:rPr lang="en-AU" dirty="0"/>
              <a:t>Knowledge of child development theory</a:t>
            </a:r>
          </a:p>
          <a:p>
            <a:pPr lvl="0"/>
            <a:r>
              <a:rPr lang="en-AU" dirty="0"/>
              <a:t>The belief that all children can learn</a:t>
            </a:r>
          </a:p>
          <a:p>
            <a:r>
              <a:rPr lang="en-US" dirty="0"/>
              <a:t>An environment that promotes reflective practice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689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88999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Ongoing reflective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/>
              <a:t>Consider own biases </a:t>
            </a:r>
          </a:p>
          <a:p>
            <a:pPr lvl="0"/>
            <a:r>
              <a:rPr lang="en-AU" dirty="0"/>
              <a:t>Think critically about issues of power, discrimination and disadvantage</a:t>
            </a:r>
          </a:p>
          <a:p>
            <a:pPr lvl="0"/>
            <a:r>
              <a:rPr lang="en-AU" dirty="0"/>
              <a:t>Expect each child to succeed </a:t>
            </a:r>
          </a:p>
          <a:p>
            <a:pPr lvl="0"/>
            <a:r>
              <a:rPr lang="en-AU" dirty="0"/>
              <a:t>Work consciously to avoid labelling learners based on cultural background, gender, socio-economic status, ability or </a:t>
            </a:r>
            <a:r>
              <a:rPr lang="en-AU"/>
              <a:t>other differences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8736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ext, letter&#10;&#10;Description automatically generated">
            <a:extLst>
              <a:ext uri="{FF2B5EF4-FFF2-40B4-BE49-F238E27FC236}">
                <a16:creationId xmlns:a16="http://schemas.microsoft.com/office/drawing/2014/main" id="{38F77686-33C6-48F9-81C2-6F936203B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621" r="176" b="5093"/>
          <a:stretch/>
        </p:blipFill>
        <p:spPr>
          <a:xfrm>
            <a:off x="65590" y="4353585"/>
            <a:ext cx="4778418" cy="232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8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High expectations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AU" dirty="0"/>
              <a:t>Committing to high expectations for all children’s learning and development</a:t>
            </a:r>
          </a:p>
          <a:p>
            <a:pPr lvl="0"/>
            <a:r>
              <a:rPr lang="en-AU" dirty="0"/>
              <a:t>Ensuring that every child experiences success in their learning and development</a:t>
            </a:r>
          </a:p>
          <a:p>
            <a:pPr lvl="0"/>
            <a:r>
              <a:rPr lang="en-AU" dirty="0"/>
              <a:t>Recognising that every child can learn, but some children require quite different opportunities and supports to do this</a:t>
            </a:r>
          </a:p>
          <a:p>
            <a:pPr lvl="0"/>
            <a:r>
              <a:rPr lang="en-AU" dirty="0"/>
              <a:t>Working with families to support children’s learning and development at home and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77465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Childrens’ agency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AU" dirty="0"/>
              <a:t>Construct their own understandings and co-construct understandings with others (both adults and children)</a:t>
            </a:r>
          </a:p>
          <a:p>
            <a:pPr lvl="0"/>
            <a:r>
              <a:rPr lang="en-AU" dirty="0"/>
              <a:t>Contribute to others’ learning</a:t>
            </a:r>
          </a:p>
          <a:p>
            <a:pPr lvl="0"/>
            <a:r>
              <a:rPr lang="en-AU" dirty="0"/>
              <a:t>Initiate and lead their own learning</a:t>
            </a:r>
          </a:p>
          <a:p>
            <a:pPr lvl="0"/>
            <a:r>
              <a:rPr lang="en-AU" dirty="0"/>
              <a:t>Have a right to participate in decisions that affect them, including their own learning (see example below)</a:t>
            </a:r>
          </a:p>
          <a:p>
            <a:pPr lvl="0"/>
            <a:r>
              <a:rPr lang="en-AU" dirty="0"/>
              <a:t>Are capable of making choices and decisions from infancy</a:t>
            </a:r>
          </a:p>
        </p:txBody>
      </p:sp>
    </p:spTree>
    <p:extLst>
      <p:ext uri="{BB962C8B-B14F-4D97-AF65-F5344CB8AC3E}">
        <p14:creationId xmlns:p14="http://schemas.microsoft.com/office/powerpoint/2010/main" val="188858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The impact of high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Children who are expected to succeed are more likely to succeed</a:t>
            </a:r>
            <a:endParaRPr lang="en-AU" dirty="0"/>
          </a:p>
          <a:p>
            <a:pPr lvl="0"/>
            <a:r>
              <a:rPr lang="en-US" dirty="0"/>
              <a:t>Professionals’ expectations have a direct impact on children’s motivation to learn, their self-esteem and self-efficacy</a:t>
            </a:r>
            <a:endParaRPr lang="en-AU" dirty="0"/>
          </a:p>
          <a:p>
            <a:pPr lvl="0"/>
            <a:r>
              <a:rPr lang="en-US" dirty="0"/>
              <a:t>High expectations also promote resilience in children who are considered to be ‘at risk’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88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Internal factors related to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/>
              <a:t>Willingness to work hard</a:t>
            </a:r>
          </a:p>
          <a:p>
            <a:pPr lvl="0"/>
            <a:r>
              <a:rPr lang="en-AU" dirty="0"/>
              <a:t>Persistence</a:t>
            </a:r>
          </a:p>
          <a:p>
            <a:pPr lvl="0"/>
            <a:r>
              <a:rPr lang="en-AU" dirty="0"/>
              <a:t>High self-esteem</a:t>
            </a:r>
          </a:p>
          <a:p>
            <a:pPr lvl="0"/>
            <a:r>
              <a:rPr lang="en-AU" dirty="0"/>
              <a:t>Ability to control one’s own behaviour and self-regulate</a:t>
            </a:r>
          </a:p>
          <a:p>
            <a:r>
              <a:rPr lang="en-US" dirty="0"/>
              <a:t>Well-defined goals and aspirations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74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external factors related to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/>
              <a:t>Caring adults</a:t>
            </a:r>
          </a:p>
          <a:p>
            <a:pPr lvl="0"/>
            <a:r>
              <a:rPr lang="en-AU" dirty="0"/>
              <a:t>High parental expectations (supported by words and actions)</a:t>
            </a:r>
          </a:p>
          <a:p>
            <a:pPr lvl="0"/>
            <a:r>
              <a:rPr lang="en-AU" dirty="0"/>
              <a:t>High expectations from professionals</a:t>
            </a:r>
          </a:p>
          <a:p>
            <a:pPr lvl="0"/>
            <a:r>
              <a:rPr lang="en-AU" dirty="0"/>
              <a:t>Strong peer and community relationships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936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Professionals’ influence on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AU" dirty="0"/>
              <a:t>High teacher expectations in the early years of primary school has a lasting effect throughout the primary years</a:t>
            </a:r>
          </a:p>
          <a:p>
            <a:pPr lvl="0"/>
            <a:r>
              <a:rPr lang="en-AU" dirty="0"/>
              <a:t>Professionals who have high expectations can have a major impact on a family’s expectations for their child</a:t>
            </a:r>
          </a:p>
          <a:p>
            <a:pPr lvl="0"/>
            <a:r>
              <a:rPr lang="en-AU" dirty="0"/>
              <a:t>High expectations by the family are the major factor in predicting children’s academic resilience – their capacity to achieve</a:t>
            </a:r>
          </a:p>
        </p:txBody>
      </p:sp>
    </p:spTree>
    <p:extLst>
      <p:ext uri="{BB962C8B-B14F-4D97-AF65-F5344CB8AC3E}">
        <p14:creationId xmlns:p14="http://schemas.microsoft.com/office/powerpoint/2010/main" val="81819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Self-efficacy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/>
              <a:t>Related to the concept of agency </a:t>
            </a:r>
          </a:p>
          <a:p>
            <a:pPr lvl="0"/>
            <a:r>
              <a:rPr lang="en-AU" dirty="0"/>
              <a:t>Refers to a person’s belief in their own competence or their ability to take actions to achieve their goals</a:t>
            </a:r>
          </a:p>
        </p:txBody>
      </p:sp>
    </p:spTree>
    <p:extLst>
      <p:ext uri="{BB962C8B-B14F-4D97-AF65-F5344CB8AC3E}">
        <p14:creationId xmlns:p14="http://schemas.microsoft.com/office/powerpoint/2010/main" val="3270342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hatgoesintothisfolder_x003f_ xmlns="4f030f72-af61-4909-8ab3-34b83db469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27DB10998D304BBDBD2148FCA30713" ma:contentTypeVersion="13" ma:contentTypeDescription="Create a new document." ma:contentTypeScope="" ma:versionID="8e312c04be4d42ef150f3c9dc0583cd2">
  <xsd:schema xmlns:xsd="http://www.w3.org/2001/XMLSchema" xmlns:xs="http://www.w3.org/2001/XMLSchema" xmlns:p="http://schemas.microsoft.com/office/2006/metadata/properties" xmlns:ns2="4f030f72-af61-4909-8ab3-34b83db4692a" xmlns:ns3="e1bc10e2-1ceb-4946-81d2-336281a1fc4d" targetNamespace="http://schemas.microsoft.com/office/2006/metadata/properties" ma:root="true" ma:fieldsID="9fa9c8c014060fc8ab0431df804f2c85" ns2:_="" ns3:_="">
    <xsd:import namespace="4f030f72-af61-4909-8ab3-34b83db4692a"/>
    <xsd:import namespace="e1bc10e2-1ceb-4946-81d2-336281a1f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Whatgoesintothisfolder_x003f_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30f72-af61-4909-8ab3-34b83db46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Whatgoesintothisfolder_x003f_" ma:index="19" nillable="true" ma:displayName="What's in this folder?" ma:format="Dropdown" ma:internalName="Whatgoesintothisfolder_x003f_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c10e2-1ceb-4946-81d2-336281a1f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99BA1C-A4B0-4C25-84B7-D3C01EB753A7}">
  <ds:schemaRefs>
    <ds:schemaRef ds:uri="http://schemas.microsoft.com/office/2006/metadata/properties"/>
    <ds:schemaRef ds:uri="http://schemas.microsoft.com/office/infopath/2007/PartnerControls"/>
    <ds:schemaRef ds:uri="4f030f72-af61-4909-8ab3-34b83db4692a"/>
  </ds:schemaRefs>
</ds:datastoreItem>
</file>

<file path=customXml/itemProps2.xml><?xml version="1.0" encoding="utf-8"?>
<ds:datastoreItem xmlns:ds="http://schemas.openxmlformats.org/officeDocument/2006/customXml" ds:itemID="{A78AD7E2-D678-43A4-9651-192C478F7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30f72-af61-4909-8ab3-34b83db4692a"/>
    <ds:schemaRef ds:uri="e1bc10e2-1ceb-4946-81d2-336281a1f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FD8F1D-EFDC-49F9-9813-4F4C21AE11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952</Words>
  <Application>Microsoft Office PowerPoint</Application>
  <PresentationFormat>On-screen Show (4:3)</PresentationFormat>
  <Paragraphs>107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3 High expectations for every child</vt:lpstr>
      <vt:lpstr>High expectations</vt:lpstr>
      <vt:lpstr>High expectations (cont.)</vt:lpstr>
      <vt:lpstr>Childrens’ agency</vt:lpstr>
      <vt:lpstr>The impact of high expectations</vt:lpstr>
      <vt:lpstr>Internal factors related to resilience</vt:lpstr>
      <vt:lpstr>external factors related to resilience</vt:lpstr>
      <vt:lpstr>Professionals’ influence on resilience</vt:lpstr>
      <vt:lpstr>Self-efficacy</vt:lpstr>
      <vt:lpstr>Influences on childrens’ expectations</vt:lpstr>
      <vt:lpstr>Influences on childrens’ expectations (cont.)</vt:lpstr>
      <vt:lpstr>Bias and expectations</vt:lpstr>
      <vt:lpstr>Bias and expectations (cont.)</vt:lpstr>
      <vt:lpstr>Professionals with high expectations</vt:lpstr>
      <vt:lpstr>Professionals with high expectations (cont.)</vt:lpstr>
      <vt:lpstr>high expectations in practice</vt:lpstr>
      <vt:lpstr>Communicating high expectations </vt:lpstr>
      <vt:lpstr>Providing differentiated approaches</vt:lpstr>
      <vt:lpstr>responding in differentiated ways</vt:lpstr>
      <vt:lpstr>responding in differentiated ways (cont.)</vt:lpstr>
      <vt:lpstr>Individual learning plans</vt:lpstr>
      <vt:lpstr>Learning spaces</vt:lpstr>
      <vt:lpstr>Factors influencing Professionals’ self-efficacy</vt:lpstr>
      <vt:lpstr>Ongoing reflective practice</vt:lpstr>
      <vt:lpstr>PowerPoint Presentation</vt:lpstr>
    </vt:vector>
  </TitlesOfParts>
  <Company>Lauren Percy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Wilson</dc:creator>
  <cp:lastModifiedBy>Judy O'Keefe</cp:lastModifiedBy>
  <cp:revision>134</cp:revision>
  <cp:lastPrinted>2012-10-16T05:40:06Z</cp:lastPrinted>
  <dcterms:created xsi:type="dcterms:W3CDTF">2012-08-05T09:21:56Z</dcterms:created>
  <dcterms:modified xsi:type="dcterms:W3CDTF">2020-10-14T00:01:15Z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0x010100D127DB10998D304BBDBD2148FCA30713</vt:lpwstr>
  </property>
</Properties>
</file>