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5"/>
  </p:notesMasterIdLst>
  <p:handoutMasterIdLst>
    <p:handoutMasterId r:id="rId16"/>
  </p:handoutMasterIdLst>
  <p:sldIdLst>
    <p:sldId id="256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FEC6E-144F-EFFF-B2E0-1B1C353E882E}" v="12" dt="2020-10-14T00:29:46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viewProps" Target="viewProps.xml" Id="rId18" /><Relationship Type="http://schemas.openxmlformats.org/officeDocument/2006/relationships/customXml" Target="../customXml/item3.xml" Id="rId3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presProps" Target="presProps.xml" Id="rId17" /><Relationship Type="http://schemas.openxmlformats.org/officeDocument/2006/relationships/customXml" Target="../customXml/item2.xml" Id="rId2" /><Relationship Type="http://schemas.openxmlformats.org/officeDocument/2006/relationships/handoutMaster" Target="handoutMasters/handoutMaster1.xml" Id="rId16" /><Relationship Type="http://schemas.openxmlformats.org/officeDocument/2006/relationships/tableStyles" Target="tableStyles.xml" Id="rId20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Master" Target="slideMasters/slideMaster2.xml" Id="rId5" /><Relationship Type="http://schemas.openxmlformats.org/officeDocument/2006/relationships/notesMaster" Target="notesMasters/notesMaster1.xml" Id="rId15" /><Relationship Type="http://schemas.openxmlformats.org/officeDocument/2006/relationships/slide" Target="slides/slide5.xml" Id="rId10" /><Relationship Type="http://schemas.openxmlformats.org/officeDocument/2006/relationships/theme" Target="theme/theme1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microsoft.com/office/2015/10/relationships/revisionInfo" Target="revisionInfo.xml" Id="rId22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1AB2-A332-3146-8F7E-E31DD1CFB08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C0216-A86B-4044-AC1F-12D6BC4785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73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548C-B5B9-A041-8AB0-98FE2BB47189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0FF38-7B39-E843-B28C-BC34D79F2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70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2942"/>
            <a:ext cx="4994018" cy="206111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3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224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 cover im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4690"/>
            <a:ext cx="9144000" cy="840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131" y="4268568"/>
            <a:ext cx="5376041" cy="159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A459B-72A6-544D-B27B-E91752B3DF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2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 im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" y="5309616"/>
            <a:ext cx="7559040" cy="15483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92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6492A-E48C-FD49-8BE2-DC59C0CE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7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192052"/>
            <a:ext cx="5713969" cy="2133018"/>
          </a:xfrm>
        </p:spPr>
        <p:txBody>
          <a:bodyPr>
            <a:normAutofit fontScale="90000"/>
          </a:bodyPr>
          <a:lstStyle/>
          <a:p>
            <a:br>
              <a:rPr lang="en-AU" dirty="0">
                <a:solidFill>
                  <a:schemeClr val="accent5"/>
                </a:solidFill>
                <a:latin typeface="Manita Px"/>
                <a:cs typeface="Manita Px"/>
              </a:rPr>
            </a:br>
            <a:r>
              <a:rPr lang="en-AU" dirty="0">
                <a:solidFill>
                  <a:schemeClr val="accent5"/>
                </a:solidFill>
                <a:latin typeface="Manita Px"/>
                <a:cs typeface="Manita Px"/>
              </a:rPr>
              <a:t>Toolbox talk 2</a:t>
            </a:r>
            <a:br>
              <a:rPr lang="en-AU" dirty="0">
                <a:solidFill>
                  <a:schemeClr val="accent5"/>
                </a:solidFill>
                <a:latin typeface="Manita Px"/>
                <a:cs typeface="Manita Px"/>
              </a:rPr>
            </a:br>
            <a:r>
              <a:rPr lang="en-AU" dirty="0">
                <a:solidFill>
                  <a:schemeClr val="accent5"/>
                </a:solidFill>
                <a:latin typeface="Manita Px"/>
                <a:cs typeface="Manita Px"/>
              </a:rPr>
              <a:t>Risk factor identification for young children with trauma</a:t>
            </a:r>
            <a:endParaRPr lang="en-US" dirty="0">
              <a:solidFill>
                <a:schemeClr val="accent5"/>
              </a:solidFill>
              <a:latin typeface="Manita Px"/>
              <a:cs typeface="Manita Px"/>
            </a:endParaRPr>
          </a:p>
        </p:txBody>
      </p:sp>
    </p:spTree>
    <p:extLst>
      <p:ext uri="{BB962C8B-B14F-4D97-AF65-F5344CB8AC3E}">
        <p14:creationId xmlns:p14="http://schemas.microsoft.com/office/powerpoint/2010/main" val="76604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Examples of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Childhood trauma results from anything that disrupts children’s sense of safety and security, including:</a:t>
            </a:r>
            <a:endParaRPr lang="en-AU" dirty="0"/>
          </a:p>
          <a:p>
            <a:pPr lvl="1"/>
            <a:r>
              <a:rPr lang="en-US" dirty="0"/>
              <a:t>an unstable or unsafe environment</a:t>
            </a:r>
            <a:endParaRPr lang="en-AU" dirty="0"/>
          </a:p>
          <a:p>
            <a:pPr lvl="1"/>
            <a:r>
              <a:rPr lang="en-US" dirty="0"/>
              <a:t>separation from a parent</a:t>
            </a:r>
            <a:endParaRPr lang="en-AU" dirty="0"/>
          </a:p>
          <a:p>
            <a:pPr lvl="1"/>
            <a:r>
              <a:rPr lang="en-US" dirty="0"/>
              <a:t>serious illness</a:t>
            </a:r>
            <a:endParaRPr lang="en-AU" dirty="0"/>
          </a:p>
          <a:p>
            <a:pPr lvl="1"/>
            <a:r>
              <a:rPr lang="en-US" dirty="0"/>
              <a:t>intrusive medical procedures</a:t>
            </a:r>
            <a:endParaRPr lang="en-AU" dirty="0"/>
          </a:p>
          <a:p>
            <a:pPr lvl="1"/>
            <a:r>
              <a:rPr lang="en-US" dirty="0"/>
              <a:t>sexual, physical or verbal abuse</a:t>
            </a:r>
            <a:endParaRPr lang="en-AU" dirty="0"/>
          </a:p>
          <a:p>
            <a:pPr lvl="1"/>
            <a:r>
              <a:rPr lang="en-US" dirty="0"/>
              <a:t>family violence</a:t>
            </a:r>
            <a:endParaRPr lang="en-AU" dirty="0"/>
          </a:p>
          <a:p>
            <a:pPr lvl="1"/>
            <a:r>
              <a:rPr lang="en-US" dirty="0"/>
              <a:t>neglect</a:t>
            </a:r>
            <a:endParaRPr lang="en-AU" dirty="0"/>
          </a:p>
          <a:p>
            <a:pPr lvl="1"/>
            <a:r>
              <a:rPr lang="en-US" dirty="0"/>
              <a:t>bullying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6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Reactions to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Children’s reactions to trauma can vary significantly</a:t>
            </a:r>
            <a:endParaRPr lang="en-AU" dirty="0"/>
          </a:p>
          <a:p>
            <a:pPr lvl="0"/>
            <a:r>
              <a:rPr lang="en-US" dirty="0"/>
              <a:t>Children are more likely to be traumatised by a stressful experience if they are already stressed or have recently suffered a series of losses</a:t>
            </a:r>
            <a:endParaRPr lang="en-AU" dirty="0"/>
          </a:p>
          <a:p>
            <a:pPr lvl="0"/>
            <a:r>
              <a:rPr lang="en-US" dirty="0"/>
              <a:t>Children are more likely to be traumatised by a new situation if they’ve been traumatised before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Personal experiences and characteristics that can place children at risk of severe stress reactions following traumatic events include:</a:t>
            </a:r>
            <a:endParaRPr lang="en-AU" dirty="0"/>
          </a:p>
          <a:p>
            <a:pPr lvl="1"/>
            <a:r>
              <a:rPr lang="en-US" dirty="0"/>
              <a:t>family factors − children who are not living with a nuclear family member, have been exposed to family violence, have a family history of mental illness, and/or have caregivers who are severely distressed are more likely themselves to be severely distressed</a:t>
            </a:r>
            <a:endParaRPr lang="en-AU" dirty="0"/>
          </a:p>
          <a:p>
            <a:pPr lvl="1"/>
            <a:r>
              <a:rPr lang="en-US" dirty="0"/>
              <a:t>social factors − children without supportive and nurturing friends or relatives suffer more than those who have at least one source of such support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3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Risk factors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mental health – children who had mental health problems (such as depression or anxiety disorders) are more likely to be severely distressed by a traumatic event</a:t>
            </a:r>
            <a:endParaRPr lang="en-AU" dirty="0"/>
          </a:p>
          <a:p>
            <a:pPr lvl="1"/>
            <a:r>
              <a:rPr lang="en-US" dirty="0"/>
              <a:t>developmental level − although young children, in some respects, may be protected from the emotional impact of traumatic events (because they do not recognise the threat), once they perceive a situation as threatening, younger children are more likely to experience severe stress reactions than are older children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7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Risk factors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previous experience − children who have experienced previous threatening and/or frightening events are more likely to experience severe reactions to a subsequent event resulting in severe psychological distress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1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0-6 year old’s responses to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Reliving the trauma </a:t>
            </a:r>
          </a:p>
          <a:p>
            <a:pPr lvl="0"/>
            <a:r>
              <a:rPr lang="en-US" dirty="0"/>
              <a:t>Avoiding reminders or appearing numb </a:t>
            </a:r>
          </a:p>
          <a:p>
            <a:pPr lvl="0"/>
            <a:r>
              <a:rPr lang="en-US" dirty="0"/>
              <a:t>Heightened arousal </a:t>
            </a:r>
          </a:p>
          <a:p>
            <a:pPr lvl="0"/>
            <a:r>
              <a:rPr lang="en-US" dirty="0"/>
              <a:t>Behavioural changes </a:t>
            </a:r>
          </a:p>
          <a:p>
            <a:pPr lvl="0"/>
            <a:r>
              <a:rPr lang="en-US" dirty="0"/>
              <a:t>Separation anxiety or excessive clinginess to primary caregiver or teachers/carers </a:t>
            </a:r>
          </a:p>
          <a:p>
            <a:pPr lvl="0"/>
            <a:r>
              <a:rPr lang="en-US" dirty="0"/>
              <a:t>Regression in previously acquired developmental skills</a:t>
            </a:r>
            <a:endParaRPr lang="en-AU" dirty="0"/>
          </a:p>
          <a:p>
            <a:pPr lvl="0"/>
            <a:r>
              <a:rPr lang="en-US" dirty="0"/>
              <a:t>Development of new fears that are unrelated to the trauma</a:t>
            </a:r>
            <a:endParaRPr lang="en-AU" dirty="0"/>
          </a:p>
          <a:p>
            <a:pPr lvl="0"/>
            <a:r>
              <a:rPr lang="en-US" dirty="0"/>
              <a:t>Increased physical complaints </a:t>
            </a:r>
          </a:p>
          <a:p>
            <a:pPr lvl="0"/>
            <a:r>
              <a:rPr lang="en-US" dirty="0"/>
              <a:t>Changes in appetite </a:t>
            </a:r>
          </a:p>
          <a:p>
            <a:pPr lvl="0"/>
            <a:r>
              <a:rPr lang="en-US" dirty="0"/>
              <a:t>Relationship difficulties with care givers, siblings or peers</a:t>
            </a:r>
          </a:p>
          <a:p>
            <a:pPr marL="0" lvl="0" indent="0">
              <a:buNone/>
            </a:pPr>
            <a:r>
              <a:rPr lang="en-US" sz="2200" dirty="0"/>
              <a:t>Source:</a:t>
            </a:r>
            <a:r>
              <a:rPr lang="en-AU" sz="2200" dirty="0"/>
              <a:t> </a:t>
            </a:r>
            <a:r>
              <a:rPr lang="en-US" sz="2200" dirty="0"/>
              <a:t>Centre of National Research on Disability and Rehabilitation Medicine, Childhood Trauma Reactions: A Guide for Teachers from Preschool to Year 12, 2011.</a:t>
            </a:r>
            <a:endParaRPr lang="en-AU" sz="22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7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6-8 year old’s responses to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Re-experiencing </a:t>
            </a:r>
          </a:p>
          <a:p>
            <a:pPr lvl="0"/>
            <a:r>
              <a:rPr lang="en-US" dirty="0"/>
              <a:t>Avoidance </a:t>
            </a:r>
            <a:endParaRPr lang="en-AU" dirty="0"/>
          </a:p>
          <a:p>
            <a:pPr lvl="0"/>
            <a:r>
              <a:rPr lang="en-US" dirty="0"/>
              <a:t>Hyperarousal </a:t>
            </a:r>
            <a:endParaRPr lang="en-AU" dirty="0"/>
          </a:p>
          <a:p>
            <a:pPr lvl="0"/>
            <a:r>
              <a:rPr lang="en-US" dirty="0"/>
              <a:t>Emotional numbing </a:t>
            </a:r>
            <a:endParaRPr lang="en-AU" dirty="0"/>
          </a:p>
          <a:p>
            <a:pPr lvl="0"/>
            <a:r>
              <a:rPr lang="en-US" dirty="0"/>
              <a:t>Behaviour changes </a:t>
            </a:r>
            <a:endParaRPr lang="en-AU" dirty="0"/>
          </a:p>
          <a:p>
            <a:pPr lvl="0"/>
            <a:r>
              <a:rPr lang="en-US" dirty="0"/>
              <a:t>Decline in school performance as a result of school non-attendance, difficulties with concentration and memory, lack </a:t>
            </a:r>
            <a:r>
              <a:rPr lang="en-US"/>
              <a:t>of motivation</a:t>
            </a:r>
            <a:endParaRPr lang="en-AU" dirty="0"/>
          </a:p>
          <a:p>
            <a:pPr lvl="0"/>
            <a:r>
              <a:rPr lang="en-US" dirty="0"/>
              <a:t>Increase in physical complaints </a:t>
            </a:r>
          </a:p>
          <a:p>
            <a:pPr lvl="0"/>
            <a:r>
              <a:rPr lang="en-US" dirty="0"/>
              <a:t>Withdrawal from family and friends</a:t>
            </a:r>
            <a:endParaRPr lang="en-AU" dirty="0"/>
          </a:p>
          <a:p>
            <a:pPr lvl="0"/>
            <a:r>
              <a:rPr lang="en-US" dirty="0"/>
              <a:t>Appetite changes</a:t>
            </a:r>
            <a:endParaRPr lang="en-AU" dirty="0"/>
          </a:p>
          <a:p>
            <a:r>
              <a:rPr lang="en-US" dirty="0"/>
              <a:t>Anxiety and fear of safety for themselves and loved ones </a:t>
            </a:r>
            <a:endParaRPr lang="en-AU" dirty="0"/>
          </a:p>
          <a:p>
            <a:pPr marL="0" lvl="0" indent="0">
              <a:buNone/>
            </a:pPr>
            <a:r>
              <a:rPr lang="en-US" sz="2200" dirty="0"/>
              <a:t>Source:</a:t>
            </a:r>
            <a:r>
              <a:rPr lang="en-AU" sz="2200" dirty="0"/>
              <a:t> </a:t>
            </a:r>
            <a:r>
              <a:rPr lang="en-US" sz="2200" dirty="0"/>
              <a:t>Centre of National Research on Disability and Rehabilitation Medicine, Childhood Trauma Reactions: A Guide for Teachers from Preschool to Year 12, 2011.</a:t>
            </a:r>
            <a:endParaRPr lang="en-AU" sz="22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5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ext, letter&#10;&#10;Description automatically generated">
            <a:extLst>
              <a:ext uri="{FF2B5EF4-FFF2-40B4-BE49-F238E27FC236}">
                <a16:creationId xmlns:a16="http://schemas.microsoft.com/office/drawing/2014/main" id="{4EADF922-2B44-458B-9F56-493D988F4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88" r="176" b="4596"/>
          <a:stretch/>
        </p:blipFill>
        <p:spPr>
          <a:xfrm>
            <a:off x="55944" y="4199256"/>
            <a:ext cx="4841115" cy="257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hatgoesintothisfolder_x003f_ xmlns="4f030f72-af61-4909-8ab3-34b83db469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27DB10998D304BBDBD2148FCA30713" ma:contentTypeVersion="13" ma:contentTypeDescription="Create a new document." ma:contentTypeScope="" ma:versionID="8e312c04be4d42ef150f3c9dc0583cd2">
  <xsd:schema xmlns:xsd="http://www.w3.org/2001/XMLSchema" xmlns:xs="http://www.w3.org/2001/XMLSchema" xmlns:p="http://schemas.microsoft.com/office/2006/metadata/properties" xmlns:ns2="4f030f72-af61-4909-8ab3-34b83db4692a" xmlns:ns3="e1bc10e2-1ceb-4946-81d2-336281a1fc4d" targetNamespace="http://schemas.microsoft.com/office/2006/metadata/properties" ma:root="true" ma:fieldsID="9fa9c8c014060fc8ab0431df804f2c85" ns2:_="" ns3:_="">
    <xsd:import namespace="4f030f72-af61-4909-8ab3-34b83db4692a"/>
    <xsd:import namespace="e1bc10e2-1ceb-4946-81d2-336281a1f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Whatgoesintothisfolder_x003f_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30f72-af61-4909-8ab3-34b83db4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Whatgoesintothisfolder_x003f_" ma:index="19" nillable="true" ma:displayName="What's in this folder?" ma:format="Dropdown" ma:internalName="Whatgoesintothisfolder_x003f_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c10e2-1ceb-4946-81d2-336281a1f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7E9645-55A4-4CCA-A72E-03138E3D0F55}">
  <ds:schemaRefs>
    <ds:schemaRef ds:uri="http://schemas.microsoft.com/office/2006/metadata/properties"/>
    <ds:schemaRef ds:uri="http://schemas.microsoft.com/office/infopath/2007/PartnerControls"/>
    <ds:schemaRef ds:uri="4f030f72-af61-4909-8ab3-34b83db4692a"/>
  </ds:schemaRefs>
</ds:datastoreItem>
</file>

<file path=customXml/itemProps2.xml><?xml version="1.0" encoding="utf-8"?>
<ds:datastoreItem xmlns:ds="http://schemas.openxmlformats.org/officeDocument/2006/customXml" ds:itemID="{EE5CABC3-AD6C-4B72-A94D-21E16A85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2075C9-C246-4E01-A578-BE4D0E76FA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30f72-af61-4909-8ab3-34b83db4692a"/>
    <ds:schemaRef ds:uri="e1bc10e2-1ceb-4946-81d2-336281a1f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484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 Toolbox talk 2 Risk factor identification for young children with trauma</vt:lpstr>
      <vt:lpstr>Examples of trauma</vt:lpstr>
      <vt:lpstr>Reactions to trauma</vt:lpstr>
      <vt:lpstr>Risk factors</vt:lpstr>
      <vt:lpstr>Risk factors (continued)</vt:lpstr>
      <vt:lpstr>Risk factors (continued)</vt:lpstr>
      <vt:lpstr>0-6 year old’s responses to trauma</vt:lpstr>
      <vt:lpstr>6-8 year old’s responses to trauma</vt:lpstr>
      <vt:lpstr>PowerPoint Presentation</vt:lpstr>
    </vt:vector>
  </TitlesOfParts>
  <Company>Lauren Percy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Wilson</dc:creator>
  <cp:lastModifiedBy>Judy O'Keefe</cp:lastModifiedBy>
  <cp:revision>63</cp:revision>
  <cp:lastPrinted>2012-10-16T05:53:04Z</cp:lastPrinted>
  <dcterms:created xsi:type="dcterms:W3CDTF">2012-08-05T09:21:56Z</dcterms:created>
  <dcterms:modified xsi:type="dcterms:W3CDTF">2020-10-14T00:29:49Z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0x010100D127DB10998D304BBDBD2148FCA30713</vt:lpwstr>
  </property>
</Properties>
</file>