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8" r:id="rId6"/>
    <p:sldId id="270" r:id="rId7"/>
    <p:sldId id="271" r:id="rId8"/>
    <p:sldId id="275" r:id="rId9"/>
    <p:sldId id="260" r:id="rId10"/>
    <p:sldId id="261" r:id="rId11"/>
    <p:sldId id="276" r:id="rId12"/>
    <p:sldId id="273" r:id="rId13"/>
    <p:sldId id="262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A26"/>
    <a:srgbClr val="EEEBF2"/>
    <a:srgbClr val="0B0016"/>
    <a:srgbClr val="FEECDA"/>
    <a:srgbClr val="F9F6F2"/>
    <a:srgbClr val="F0E7DD"/>
    <a:srgbClr val="622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7280F-0D4F-49BA-9CAA-06BFB9B42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58280A-A88A-4993-B25A-1A8A74601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823D-45AF-4D52-8477-1EDE4650C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4B6A-9970-40EA-B14E-3C664450DB3E}" type="datetimeFigureOut">
              <a:rPr lang="en-AU" smtClean="0"/>
              <a:t>1/03/2022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544BA-1A03-43DB-9AA1-F655794E8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DCCBF-B606-4912-8617-6545A846A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6BCA-C8B2-44AB-BA05-34FB536E8A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956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17D0E-4B25-418E-B365-C2656D66E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2870C9-F8E5-4022-BC24-D05114FB8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D9D91-8D7E-45BB-8260-AB3C5FFEC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4B6A-9970-40EA-B14E-3C664450DB3E}" type="datetimeFigureOut">
              <a:rPr lang="en-AU" smtClean="0"/>
              <a:t>1/03/2022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A9DB3-68D5-43A3-B58F-8CF3F6B8F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A18F6-AC54-4A80-B61A-99016DAA3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6BCA-C8B2-44AB-BA05-34FB536E8A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478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000D00-3FCB-4630-A0C2-93FA17899F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D27D24-7A34-459D-BF24-4C612DD88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CA14C-2FA6-44E6-B632-E06D03B28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4B6A-9970-40EA-B14E-3C664450DB3E}" type="datetimeFigureOut">
              <a:rPr lang="en-AU" smtClean="0"/>
              <a:t>1/03/2022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AF3B0-C699-49D6-9744-CBBC0DFD6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0EC6F-8B9D-4E10-BADA-6A0AF090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6BCA-C8B2-44AB-BA05-34FB536E8A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769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B842E-824D-46E7-A8E3-689D9AC4A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3927E-19D5-47C5-B4FB-504DC4F0E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3515E-9265-4870-A9AE-F566E1E7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4B6A-9970-40EA-B14E-3C664450DB3E}" type="datetimeFigureOut">
              <a:rPr lang="en-AU" smtClean="0"/>
              <a:t>1/03/2022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51B9C-93CE-434E-B936-56E804846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2404-D066-4878-AEF6-3C00CD9E5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6BCA-C8B2-44AB-BA05-34FB536E8A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766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0B730-6EDE-4599-97FB-BBFC124D3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569C3-D658-4EFA-9E53-03435FBEB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B6F92-E039-4937-8AB2-FCAE49E26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4B6A-9970-40EA-B14E-3C664450DB3E}" type="datetimeFigureOut">
              <a:rPr lang="en-AU" smtClean="0"/>
              <a:t>1/03/2022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1A595-CED0-4676-B0F3-B98FFB298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9216E-C59B-4548-A39A-95F708A2B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6BCA-C8B2-44AB-BA05-34FB536E8A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5072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3265F-F22A-4F12-B28D-46F96C79B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3ECA2-8B48-4BAF-A733-76A1D3712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42B3E-F038-4839-AEDF-2B173D4BC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58D2D-B48B-4EE9-A10A-3C59BB0AF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4B6A-9970-40EA-B14E-3C664450DB3E}" type="datetimeFigureOut">
              <a:rPr lang="en-AU" smtClean="0"/>
              <a:t>1/03/2022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3AF53-3B16-4AE9-8C76-1E14FA501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86B9B-55B8-43DA-865C-DB07291CB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6BCA-C8B2-44AB-BA05-34FB536E8A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086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8DB43-1FAF-48F6-AC18-6C79C891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ED03F-D737-41AD-B935-F3D5C7E3D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CA6AD-6E93-4DBA-BB42-223B979F2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DCF7B4-5446-4F46-9108-04DEFFEBA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865805-4F91-4016-8192-0A519E6A6A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9B9CA6-61C4-4111-8724-618CD9A62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4B6A-9970-40EA-B14E-3C664450DB3E}" type="datetimeFigureOut">
              <a:rPr lang="en-AU" smtClean="0"/>
              <a:t>1/03/2022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8D752F-61A0-43D4-B5F7-D6073D1CF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9D9296-4327-4BBC-828F-65E101452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6BCA-C8B2-44AB-BA05-34FB536E8A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259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C7F9D-0B6E-48BB-AE93-623DDFECD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BCF526-60E2-4466-B717-404BA7E15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4B6A-9970-40EA-B14E-3C664450DB3E}" type="datetimeFigureOut">
              <a:rPr lang="en-AU" smtClean="0"/>
              <a:t>1/03/2022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17AA7A-53A4-4B11-B3ED-FF067FF7A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55D166-8B88-4CB0-8E4B-D5B8B5B5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6BCA-C8B2-44AB-BA05-34FB536E8A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948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E83DE6-5714-49F2-954B-02DB1C56D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4B6A-9970-40EA-B14E-3C664450DB3E}" type="datetimeFigureOut">
              <a:rPr lang="en-AU" smtClean="0"/>
              <a:t>1/03/2022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5FF522-9B29-4BDC-A83F-832D955FD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55478-D110-484A-AF97-977AE71EE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6BCA-C8B2-44AB-BA05-34FB536E8A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347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45C4C-3D00-4C5E-9573-80F52CC36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16E5D-253C-47A1-A8C3-893785813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556DE-FA60-492D-9E7C-2FFFC8DA0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CCE91-EF4C-4C66-B5BF-43BE61450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4B6A-9970-40EA-B14E-3C664450DB3E}" type="datetimeFigureOut">
              <a:rPr lang="en-AU" smtClean="0"/>
              <a:t>1/03/2022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29DD16-0B37-4B1D-826B-74662DFC1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0629B-74EE-4784-BBCE-3B1C6329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6BCA-C8B2-44AB-BA05-34FB536E8A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302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84069-73DA-4DC5-85B6-25D0067CD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E9F64F-DC84-495A-A483-A6A98E16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4F15C8-4ED7-4649-8E86-F443E7E7E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09E6C-8D6F-4B1D-B488-F5D6DA572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4B6A-9970-40EA-B14E-3C664450DB3E}" type="datetimeFigureOut">
              <a:rPr lang="en-AU" smtClean="0"/>
              <a:t>1/03/2022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4D323-9134-4D1D-A6CA-E3123C27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C2153-5D37-4869-BDC1-A812424D3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6BCA-C8B2-44AB-BA05-34FB536E8A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487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C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D7105D-5EF7-4680-81C8-61DDD2842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C97E6-9C72-4FDF-95C3-E2FD9373A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BDE40-E808-4202-B595-6BF5AC20A5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34B6A-9970-40EA-B14E-3C664450DB3E}" type="datetimeFigureOut">
              <a:rPr lang="en-AU" smtClean="0"/>
              <a:t>1/03/2022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C5967-E352-477E-80C8-99E1E3E11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D6AA1-E4C9-42D7-AA52-4A2E1C9B8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56BCA-C8B2-44AB-BA05-34FB536E8A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692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39DAFA-3282-4E74-AD72-7104EA0BE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BCF293-BBB0-402A-9168-C3401CABE220}"/>
              </a:ext>
            </a:extLst>
          </p:cNvPr>
          <p:cNvSpPr/>
          <p:nvPr/>
        </p:nvSpPr>
        <p:spPr>
          <a:xfrm>
            <a:off x="679508" y="2147582"/>
            <a:ext cx="9638951" cy="494950"/>
          </a:xfrm>
          <a:prstGeom prst="rect">
            <a:avLst/>
          </a:prstGeom>
          <a:solidFill>
            <a:srgbClr val="FEE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1326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A749AEB-30EF-4F3B-BCEB-CB4E7CEC50D2}"/>
              </a:ext>
            </a:extLst>
          </p:cNvPr>
          <p:cNvSpPr/>
          <p:nvPr/>
        </p:nvSpPr>
        <p:spPr>
          <a:xfrm>
            <a:off x="3351815" y="3366499"/>
            <a:ext cx="591127" cy="775854"/>
          </a:xfrm>
          <a:prstGeom prst="rect">
            <a:avLst/>
          </a:prstGeom>
          <a:solidFill>
            <a:srgbClr val="F0E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5AD464-D640-4C5B-8DCB-8BD00ED1C5F9}"/>
              </a:ext>
            </a:extLst>
          </p:cNvPr>
          <p:cNvSpPr txBox="1"/>
          <p:nvPr/>
        </p:nvSpPr>
        <p:spPr>
          <a:xfrm>
            <a:off x="884225" y="860946"/>
            <a:ext cx="1081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0B0016"/>
                </a:solidFill>
                <a:latin typeface="Montserrat" panose="00000500000000000000" pitchFamily="2" charset="0"/>
              </a:rPr>
              <a:t>Chronic Disease and Avoidable Mortality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67A328-AC1F-4DB6-B191-F80DDFB23B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7" t="11448" b="69024"/>
          <a:stretch/>
        </p:blipFill>
        <p:spPr>
          <a:xfrm>
            <a:off x="1032007" y="1952381"/>
            <a:ext cx="10818247" cy="31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18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55235D-F250-4986-A853-B411A8ED32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4" t="12009" r="47389" b="75410"/>
          <a:stretch/>
        </p:blipFill>
        <p:spPr>
          <a:xfrm>
            <a:off x="720436" y="1709247"/>
            <a:ext cx="5894130" cy="24673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44D481-686A-4629-8BD2-DB994A812262}"/>
              </a:ext>
            </a:extLst>
          </p:cNvPr>
          <p:cNvSpPr/>
          <p:nvPr/>
        </p:nvSpPr>
        <p:spPr>
          <a:xfrm>
            <a:off x="720436" y="4456067"/>
            <a:ext cx="4488873" cy="646331"/>
          </a:xfrm>
          <a:prstGeom prst="rect">
            <a:avLst/>
          </a:prstGeom>
          <a:solidFill>
            <a:srgbClr val="F0E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749AEB-30EF-4F3B-BCEB-CB4E7CEC50D2}"/>
              </a:ext>
            </a:extLst>
          </p:cNvPr>
          <p:cNvSpPr/>
          <p:nvPr/>
        </p:nvSpPr>
        <p:spPr>
          <a:xfrm>
            <a:off x="5153891" y="3800240"/>
            <a:ext cx="591127" cy="775854"/>
          </a:xfrm>
          <a:prstGeom prst="rect">
            <a:avLst/>
          </a:prstGeom>
          <a:solidFill>
            <a:srgbClr val="F0E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08E8B6-71CB-4CF4-9A99-6B8EBA70FD35}"/>
              </a:ext>
            </a:extLst>
          </p:cNvPr>
          <p:cNvSpPr txBox="1"/>
          <p:nvPr/>
        </p:nvSpPr>
        <p:spPr>
          <a:xfrm>
            <a:off x="870369" y="547579"/>
            <a:ext cx="10818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>
                <a:solidFill>
                  <a:srgbClr val="0B0016"/>
                </a:solidFill>
                <a:latin typeface="Montserrat" panose="00000500000000000000" pitchFamily="2" charset="0"/>
              </a:rPr>
              <a:t>Cancer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5AD464-D640-4C5B-8DCB-8BD00ED1C5F9}"/>
              </a:ext>
            </a:extLst>
          </p:cNvPr>
          <p:cNvSpPr txBox="1"/>
          <p:nvPr/>
        </p:nvSpPr>
        <p:spPr>
          <a:xfrm>
            <a:off x="870369" y="1491341"/>
            <a:ext cx="10818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0B0016"/>
                </a:solidFill>
                <a:latin typeface="Montserrat" panose="00000500000000000000" pitchFamily="2" charset="0"/>
              </a:rPr>
              <a:t>Impact of COVID-19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D84B59-27F3-40F4-88CF-F818007EAAE7}"/>
              </a:ext>
            </a:extLst>
          </p:cNvPr>
          <p:cNvSpPr txBox="1"/>
          <p:nvPr/>
        </p:nvSpPr>
        <p:spPr>
          <a:xfrm>
            <a:off x="7633119" y="2054613"/>
            <a:ext cx="265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B0016"/>
                </a:solidFill>
                <a:latin typeface="Montserrat" panose="00000500000000000000" pitchFamily="2" charset="0"/>
              </a:rPr>
              <a:t>Not all women have equal access to cancer screening and treatment services, which increases their risk.</a:t>
            </a:r>
            <a:endParaRPr lang="en-AU" b="1" dirty="0">
              <a:solidFill>
                <a:srgbClr val="0B0016"/>
              </a:solidFill>
              <a:latin typeface="Montserrat" panose="000005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EA5F94-106F-4841-88C8-F8554D21AD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7" t="4592" r="13939" b="77715"/>
          <a:stretch/>
        </p:blipFill>
        <p:spPr>
          <a:xfrm>
            <a:off x="1873331" y="4394528"/>
            <a:ext cx="7743373" cy="15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59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44D481-686A-4629-8BD2-DB994A812262}"/>
              </a:ext>
            </a:extLst>
          </p:cNvPr>
          <p:cNvSpPr/>
          <p:nvPr/>
        </p:nvSpPr>
        <p:spPr>
          <a:xfrm>
            <a:off x="846166" y="4478927"/>
            <a:ext cx="4488873" cy="646331"/>
          </a:xfrm>
          <a:prstGeom prst="rect">
            <a:avLst/>
          </a:prstGeom>
          <a:solidFill>
            <a:srgbClr val="F0E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749AEB-30EF-4F3B-BCEB-CB4E7CEC50D2}"/>
              </a:ext>
            </a:extLst>
          </p:cNvPr>
          <p:cNvSpPr/>
          <p:nvPr/>
        </p:nvSpPr>
        <p:spPr>
          <a:xfrm>
            <a:off x="5279621" y="3823100"/>
            <a:ext cx="591127" cy="775854"/>
          </a:xfrm>
          <a:prstGeom prst="rect">
            <a:avLst/>
          </a:prstGeom>
          <a:solidFill>
            <a:srgbClr val="F0E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08E8B6-71CB-4CF4-9A99-6B8EBA70FD35}"/>
              </a:ext>
            </a:extLst>
          </p:cNvPr>
          <p:cNvSpPr txBox="1"/>
          <p:nvPr/>
        </p:nvSpPr>
        <p:spPr>
          <a:xfrm>
            <a:off x="846166" y="999661"/>
            <a:ext cx="10818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>
                <a:solidFill>
                  <a:srgbClr val="0B0016"/>
                </a:solidFill>
                <a:latin typeface="Montserrat" panose="00000500000000000000" pitchFamily="2" charset="0"/>
              </a:rPr>
              <a:t>Current Funding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E2D1C8-D74D-4212-AF90-8BBC639A7E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00" b="12502"/>
          <a:stretch/>
        </p:blipFill>
        <p:spPr>
          <a:xfrm>
            <a:off x="4053742" y="2096531"/>
            <a:ext cx="3810196" cy="15544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F564086-D500-4848-84BF-EFEA267B7F33}"/>
              </a:ext>
            </a:extLst>
          </p:cNvPr>
          <p:cNvSpPr txBox="1"/>
          <p:nvPr/>
        </p:nvSpPr>
        <p:spPr>
          <a:xfrm>
            <a:off x="4516242" y="4001387"/>
            <a:ext cx="31529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B0016"/>
                </a:solidFill>
                <a:latin typeface="Montserrat" panose="00000500000000000000" pitchFamily="2" charset="0"/>
              </a:rPr>
              <a:t>Women’s health services only have $2.05 per Victorian Woman to prevent all of these emerging illnesses</a:t>
            </a:r>
            <a:endParaRPr lang="en-AU" b="1" dirty="0">
              <a:solidFill>
                <a:srgbClr val="0B0016"/>
              </a:solidFill>
              <a:latin typeface="Montserrat" panose="000005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3BB4DD-1113-44C9-A331-1B96F654AD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2" t="61410" r="25827" b="20053"/>
          <a:stretch/>
        </p:blipFill>
        <p:spPr>
          <a:xfrm>
            <a:off x="8025852" y="2101908"/>
            <a:ext cx="2913552" cy="21461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7FDAAB3-5CF0-4C57-830E-B545CB093BBD}"/>
              </a:ext>
            </a:extLst>
          </p:cNvPr>
          <p:cNvSpPr txBox="1"/>
          <p:nvPr/>
        </p:nvSpPr>
        <p:spPr>
          <a:xfrm>
            <a:off x="8141578" y="4663593"/>
            <a:ext cx="3152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B0016"/>
                </a:solidFill>
                <a:latin typeface="Montserrat" panose="00000500000000000000" pitchFamily="2" charset="0"/>
              </a:rPr>
              <a:t>They are only able to reach 16% of Victorian Women on this Funding</a:t>
            </a:r>
            <a:endParaRPr lang="en-AU" b="1" dirty="0">
              <a:solidFill>
                <a:srgbClr val="0B0016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2FAC51-E178-4627-BA4E-2954FA0A623B}"/>
              </a:ext>
            </a:extLst>
          </p:cNvPr>
          <p:cNvSpPr txBox="1"/>
          <p:nvPr/>
        </p:nvSpPr>
        <p:spPr>
          <a:xfrm>
            <a:off x="951562" y="2904257"/>
            <a:ext cx="3152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B0016"/>
                </a:solidFill>
                <a:latin typeface="Montserrat" panose="00000500000000000000" pitchFamily="2" charset="0"/>
              </a:rPr>
              <a:t>This level of illness will cost</a:t>
            </a:r>
            <a:endParaRPr lang="en-AU" b="1" dirty="0">
              <a:solidFill>
                <a:srgbClr val="0B0016"/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704D2F-272E-4B86-847B-2C9AFCA1BB34}"/>
              </a:ext>
            </a:extLst>
          </p:cNvPr>
          <p:cNvSpPr txBox="1"/>
          <p:nvPr/>
        </p:nvSpPr>
        <p:spPr>
          <a:xfrm>
            <a:off x="951563" y="3789358"/>
            <a:ext cx="3152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B0016"/>
                </a:solidFill>
                <a:latin typeface="Montserrat" panose="00000500000000000000" pitchFamily="2" charset="0"/>
              </a:rPr>
              <a:t>$41.2 BILLION</a:t>
            </a:r>
            <a:endParaRPr lang="en-AU" sz="4800" b="1" dirty="0">
              <a:solidFill>
                <a:srgbClr val="0B0016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546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A08E8B6-71CB-4CF4-9A99-6B8EBA70FD35}"/>
              </a:ext>
            </a:extLst>
          </p:cNvPr>
          <p:cNvSpPr txBox="1"/>
          <p:nvPr/>
        </p:nvSpPr>
        <p:spPr>
          <a:xfrm>
            <a:off x="880456" y="951625"/>
            <a:ext cx="108182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>
                <a:solidFill>
                  <a:srgbClr val="D24A26"/>
                </a:solidFill>
                <a:latin typeface="Montserrat" panose="00000500000000000000" pitchFamily="2" charset="0"/>
              </a:rPr>
              <a:t>We are asking for real investment, not small change.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232DF5-1698-4735-BCBD-AD3AEA7662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4" t="69111" r="8314" b="21309"/>
          <a:stretch/>
        </p:blipFill>
        <p:spPr>
          <a:xfrm>
            <a:off x="561877" y="2795370"/>
            <a:ext cx="5148170" cy="28251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965D73-F6EF-4F39-895C-E389D70E9221}"/>
              </a:ext>
            </a:extLst>
          </p:cNvPr>
          <p:cNvSpPr txBox="1"/>
          <p:nvPr/>
        </p:nvSpPr>
        <p:spPr>
          <a:xfrm>
            <a:off x="5955030" y="2997358"/>
            <a:ext cx="5372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We are calling for a per woman increase of </a:t>
            </a:r>
            <a:r>
              <a:rPr lang="en-ID" sz="2000" u="sng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$5.75</a:t>
            </a:r>
            <a:r>
              <a:rPr lang="en-ID" sz="2000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to fund urgent health prevention and promotion programs and for first time, </a:t>
            </a:r>
            <a:r>
              <a:rPr lang="en-ID" sz="2000" u="sng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dedicated investments for women with disabilities, Indigenous women and LGBTIQ women and trans and gender diverse people, as well as a boost to migrant and refugee women.</a:t>
            </a:r>
            <a:endParaRPr lang="en-AU" sz="2000" b="1" u="sng" dirty="0">
              <a:solidFill>
                <a:srgbClr val="0B001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55D4A1-DED5-40AD-8D97-A34BD0F2260B}"/>
              </a:ext>
            </a:extLst>
          </p:cNvPr>
          <p:cNvSpPr/>
          <p:nvPr/>
        </p:nvSpPr>
        <p:spPr>
          <a:xfrm>
            <a:off x="4709633" y="4762756"/>
            <a:ext cx="1000414" cy="954941"/>
          </a:xfrm>
          <a:prstGeom prst="ellipse">
            <a:avLst/>
          </a:prstGeom>
          <a:solidFill>
            <a:srgbClr val="D24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solidFill>
                  <a:srgbClr val="0B0016"/>
                </a:solidFill>
                <a:latin typeface="Montserrat" panose="00000500000000000000" pitchFamily="2" charset="0"/>
              </a:rPr>
              <a:t>+</a:t>
            </a:r>
            <a:endParaRPr lang="en-AU" b="1" dirty="0">
              <a:solidFill>
                <a:srgbClr val="0B0016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228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D14523-5E38-41AA-B6A3-83F8F4119E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445" y="0"/>
            <a:ext cx="9643110" cy="6817380"/>
          </a:xfrm>
        </p:spPr>
      </p:pic>
    </p:spTree>
    <p:extLst>
      <p:ext uri="{BB962C8B-B14F-4D97-AF65-F5344CB8AC3E}">
        <p14:creationId xmlns:p14="http://schemas.microsoft.com/office/powerpoint/2010/main" val="1895451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4D36E-0104-4BD5-BE90-62314B3C0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7963"/>
            <a:ext cx="10515600" cy="3519000"/>
          </a:xfrm>
        </p:spPr>
        <p:txBody>
          <a:bodyPr/>
          <a:lstStyle/>
          <a:p>
            <a:r>
              <a:rPr lang="en-AU" dirty="0">
                <a:solidFill>
                  <a:srgbClr val="0B0016"/>
                </a:solidFill>
                <a:latin typeface="Montserrat" panose="00000500000000000000" pitchFamily="2" charset="0"/>
              </a:rPr>
              <a:t>A free, interactive tool that illustrates the relationship between gender and health.</a:t>
            </a:r>
          </a:p>
          <a:p>
            <a:r>
              <a:rPr lang="en-AU" dirty="0">
                <a:solidFill>
                  <a:srgbClr val="0B0016"/>
                </a:solidFill>
                <a:latin typeface="Montserrat" panose="00000500000000000000" pitchFamily="2" charset="0"/>
              </a:rPr>
              <a:t>Over 50 data sets, sex disaggregated and mapped to every LGA in Victoria</a:t>
            </a:r>
          </a:p>
          <a:p>
            <a:r>
              <a:rPr lang="en-AU" dirty="0">
                <a:solidFill>
                  <a:srgbClr val="0B0016"/>
                </a:solidFill>
                <a:latin typeface="Montserrat" panose="00000500000000000000" pitchFamily="2" charset="0"/>
              </a:rPr>
              <a:t>SRH, Mental Health, Violence Against Women, Avoidable Mortality, Cancer, Gender Equality </a:t>
            </a:r>
          </a:p>
          <a:p>
            <a:r>
              <a:rPr lang="en-AU" dirty="0">
                <a:solidFill>
                  <a:srgbClr val="0B0016"/>
                </a:solidFill>
                <a:latin typeface="Montserrat" panose="00000500000000000000" pitchFamily="2" charset="0"/>
              </a:rPr>
              <a:t>Over 20,000 users and 180,000 page views</a:t>
            </a:r>
          </a:p>
          <a:p>
            <a:endParaRPr lang="en-AU" dirty="0">
              <a:solidFill>
                <a:srgbClr val="0B0016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900C34-DAB9-4AAA-8217-C24BEFDCE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68" y="604007"/>
            <a:ext cx="3686296" cy="20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71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4A0F8-1FAF-4CED-904B-62DB977B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0B0016"/>
                </a:solidFill>
                <a:latin typeface="Montserrat" panose="00000500000000000000" pitchFamily="2" charset="0"/>
              </a:rPr>
              <a:t>Violence</a:t>
            </a:r>
            <a:endParaRPr lang="en-AU" sz="4400" b="1" dirty="0">
              <a:solidFill>
                <a:srgbClr val="0B001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4D36E-0104-4BD5-BE90-62314B3C0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>
                <a:latin typeface="Montserrat" panose="00000500000000000000" pitchFamily="2" charset="0"/>
              </a:rPr>
              <a:t>Sexual violence 5.6 times more likely for women than men</a:t>
            </a:r>
          </a:p>
          <a:p>
            <a:r>
              <a:rPr lang="en-AU" dirty="0">
                <a:latin typeface="Montserrat" panose="00000500000000000000" pitchFamily="2" charset="0"/>
              </a:rPr>
              <a:t>33% of women with a disability experience sexual violence</a:t>
            </a:r>
          </a:p>
          <a:p>
            <a:r>
              <a:rPr lang="en-AU" dirty="0">
                <a:latin typeface="Montserrat" panose="00000500000000000000" pitchFamily="2" charset="0"/>
              </a:rPr>
              <a:t>Women 3 times more likely than men to experience family violence</a:t>
            </a:r>
          </a:p>
          <a:p>
            <a:r>
              <a:rPr lang="en-AU" dirty="0">
                <a:latin typeface="Montserrat" panose="00000500000000000000" pitchFamily="2" charset="0"/>
              </a:rPr>
              <a:t>65% of women with a disability experienced violence since age 15</a:t>
            </a:r>
          </a:p>
          <a:p>
            <a:r>
              <a:rPr lang="en-AU" dirty="0">
                <a:latin typeface="Montserrat" panose="00000500000000000000" pitchFamily="2" charset="0"/>
              </a:rPr>
              <a:t>33% migrant and refugee women have experienced family violence</a:t>
            </a:r>
          </a:p>
          <a:p>
            <a:r>
              <a:rPr lang="en-AU" dirty="0">
                <a:latin typeface="Montserrat" panose="00000500000000000000" pitchFamily="2" charset="0"/>
              </a:rPr>
              <a:t>13.4% of LGBTIQ adults have experienced family violence</a:t>
            </a:r>
          </a:p>
          <a:p>
            <a:endParaRPr lang="en-AU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148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9BE1DC-2FA7-4695-BD30-0D3152DD0061}"/>
              </a:ext>
            </a:extLst>
          </p:cNvPr>
          <p:cNvSpPr txBox="1"/>
          <p:nvPr/>
        </p:nvSpPr>
        <p:spPr>
          <a:xfrm>
            <a:off x="852401" y="783558"/>
            <a:ext cx="9107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0B0016"/>
                </a:solidFill>
                <a:latin typeface="Montserrat" panose="00000500000000000000" pitchFamily="2" charset="0"/>
              </a:rPr>
              <a:t>Sexual Offences (rate per 10,000)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C1F7F4-B130-4A18-B858-4315B8CBE518}"/>
              </a:ext>
            </a:extLst>
          </p:cNvPr>
          <p:cNvSpPr txBox="1"/>
          <p:nvPr/>
        </p:nvSpPr>
        <p:spPr>
          <a:xfrm>
            <a:off x="5601479" y="1703803"/>
            <a:ext cx="2311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D24A26"/>
                </a:solidFill>
                <a:latin typeface="Montserrat" panose="00000500000000000000" pitchFamily="2" charset="0"/>
              </a:rPr>
              <a:t>Women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E4DE85-74EF-4DA5-909F-9B273519B2BA}"/>
              </a:ext>
            </a:extLst>
          </p:cNvPr>
          <p:cNvSpPr txBox="1"/>
          <p:nvPr/>
        </p:nvSpPr>
        <p:spPr>
          <a:xfrm>
            <a:off x="852401" y="1703803"/>
            <a:ext cx="1797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D24A26"/>
                </a:solidFill>
                <a:latin typeface="Montserrat" panose="00000500000000000000" pitchFamily="2" charset="0"/>
              </a:rPr>
              <a:t>Men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E0263A-6D99-417C-BAB2-64CDB0378021}"/>
              </a:ext>
            </a:extLst>
          </p:cNvPr>
          <p:cNvSpPr txBox="1"/>
          <p:nvPr/>
        </p:nvSpPr>
        <p:spPr>
          <a:xfrm>
            <a:off x="852401" y="5857215"/>
            <a:ext cx="812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Source: Women’s Health Atlas 2020</a:t>
            </a:r>
            <a:endParaRPr lang="en-AU" sz="10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15E10A-697A-466F-A21C-B6D100F24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01"/>
          <a:stretch/>
        </p:blipFill>
        <p:spPr>
          <a:xfrm>
            <a:off x="5601479" y="2424113"/>
            <a:ext cx="4357976" cy="30622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4E598F-7649-4539-9970-94F68E2301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15"/>
          <a:stretch/>
        </p:blipFill>
        <p:spPr>
          <a:xfrm>
            <a:off x="947737" y="2424113"/>
            <a:ext cx="4362330" cy="30622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B497CE-CE0C-4A9E-91C5-BE927FCA6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0867" y="2424113"/>
            <a:ext cx="128587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56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9BE1DC-2FA7-4695-BD30-0D3152DD0061}"/>
              </a:ext>
            </a:extLst>
          </p:cNvPr>
          <p:cNvSpPr txBox="1"/>
          <p:nvPr/>
        </p:nvSpPr>
        <p:spPr>
          <a:xfrm>
            <a:off x="757151" y="735933"/>
            <a:ext cx="9107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0B0016"/>
                </a:solidFill>
                <a:latin typeface="Montserrat" panose="00000500000000000000" pitchFamily="2" charset="0"/>
              </a:rPr>
              <a:t>Family Violence (rate per 10,000)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C1F7F4-B130-4A18-B858-4315B8CBE518}"/>
              </a:ext>
            </a:extLst>
          </p:cNvPr>
          <p:cNvSpPr txBox="1"/>
          <p:nvPr/>
        </p:nvSpPr>
        <p:spPr>
          <a:xfrm>
            <a:off x="5506229" y="1656178"/>
            <a:ext cx="2311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D24A26"/>
                </a:solidFill>
                <a:latin typeface="Montserrat" panose="00000500000000000000" pitchFamily="2" charset="0"/>
              </a:rPr>
              <a:t>Women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E4DE85-74EF-4DA5-909F-9B273519B2BA}"/>
              </a:ext>
            </a:extLst>
          </p:cNvPr>
          <p:cNvSpPr txBox="1"/>
          <p:nvPr/>
        </p:nvSpPr>
        <p:spPr>
          <a:xfrm>
            <a:off x="757151" y="1656178"/>
            <a:ext cx="1797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D24A26"/>
                </a:solidFill>
                <a:latin typeface="Montserrat" panose="00000500000000000000" pitchFamily="2" charset="0"/>
              </a:rPr>
              <a:t>Men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E0263A-6D99-417C-BAB2-64CDB0378021}"/>
              </a:ext>
            </a:extLst>
          </p:cNvPr>
          <p:cNvSpPr txBox="1"/>
          <p:nvPr/>
        </p:nvSpPr>
        <p:spPr>
          <a:xfrm>
            <a:off x="757151" y="5809590"/>
            <a:ext cx="812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Source: Women’s Health Atlas 2020</a:t>
            </a:r>
            <a:endParaRPr lang="en-AU" sz="10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3AD217-10EC-4200-BD30-6D167AE2C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263" y="2454873"/>
            <a:ext cx="4485821" cy="30771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15E3B9-F10A-489B-925C-F0021D1A0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2" y="2454872"/>
            <a:ext cx="4433888" cy="30771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2F02A3-17C0-4CE6-AB2E-734A5E9A6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8901" y="2454872"/>
            <a:ext cx="1287984" cy="102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60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8E072F-BF53-4002-B192-E1EC77BA7C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" t="12337" r="81245" b="72863"/>
          <a:stretch/>
        </p:blipFill>
        <p:spPr>
          <a:xfrm>
            <a:off x="138546" y="3707130"/>
            <a:ext cx="4014354" cy="25492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749AEB-30EF-4F3B-BCEB-CB4E7CEC50D2}"/>
              </a:ext>
            </a:extLst>
          </p:cNvPr>
          <p:cNvSpPr/>
          <p:nvPr/>
        </p:nvSpPr>
        <p:spPr>
          <a:xfrm>
            <a:off x="3263320" y="5747977"/>
            <a:ext cx="591127" cy="775854"/>
          </a:xfrm>
          <a:prstGeom prst="rect">
            <a:avLst/>
          </a:prstGeom>
          <a:solidFill>
            <a:srgbClr val="F0E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5AD464-D640-4C5B-8DCB-8BD00ED1C5F9}"/>
              </a:ext>
            </a:extLst>
          </p:cNvPr>
          <p:cNvSpPr txBox="1"/>
          <p:nvPr/>
        </p:nvSpPr>
        <p:spPr>
          <a:xfrm>
            <a:off x="823440" y="655984"/>
            <a:ext cx="9107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solidFill>
                  <a:srgbClr val="0B0016"/>
                </a:solidFill>
                <a:latin typeface="Montserrat" panose="00000500000000000000" pitchFamily="2" charset="0"/>
              </a:rPr>
              <a:t>Mental Health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7A9381-EFEF-42A0-A85D-31D4C5748E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37" t="58959" r="8947" b="30110"/>
          <a:stretch/>
        </p:blipFill>
        <p:spPr>
          <a:xfrm>
            <a:off x="7208575" y="4602938"/>
            <a:ext cx="2862779" cy="16248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B41E9D-EFB9-4CDF-A6CE-872E42B3B7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37" t="69571" r="8947" b="16284"/>
          <a:stretch/>
        </p:blipFill>
        <p:spPr>
          <a:xfrm>
            <a:off x="7208575" y="1441074"/>
            <a:ext cx="2430726" cy="17852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B7A1B5-E742-4B8E-87E3-A34F54582B29}"/>
              </a:ext>
            </a:extLst>
          </p:cNvPr>
          <p:cNvSpPr txBox="1"/>
          <p:nvPr/>
        </p:nvSpPr>
        <p:spPr>
          <a:xfrm>
            <a:off x="3879115" y="3948927"/>
            <a:ext cx="30310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B0016"/>
                </a:solidFill>
                <a:latin typeface="Montserrat" panose="00000500000000000000" pitchFamily="2" charset="0"/>
              </a:rPr>
              <a:t>Women who experience family violence during pregnancy are 3 times more likely to suffer depression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7654B1-606D-4156-A740-6127D56EDB99}"/>
              </a:ext>
            </a:extLst>
          </p:cNvPr>
          <p:cNvSpPr txBox="1"/>
          <p:nvPr/>
        </p:nvSpPr>
        <p:spPr>
          <a:xfrm>
            <a:off x="873367" y="1653115"/>
            <a:ext cx="2595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Montserrat" panose="00000500000000000000" pitchFamily="2" charset="0"/>
              </a:rPr>
              <a:t>Mental health is the largest burden of disease due to family violence for women aged over 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634F9A-0B42-431D-8716-AFF48AA9C861}"/>
              </a:ext>
            </a:extLst>
          </p:cNvPr>
          <p:cNvSpPr txBox="1"/>
          <p:nvPr/>
        </p:nvSpPr>
        <p:spPr>
          <a:xfrm>
            <a:off x="7352816" y="3628518"/>
            <a:ext cx="2430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latin typeface="Montserrat" panose="00000500000000000000" pitchFamily="2" charset="0"/>
              </a:rPr>
              <a:t>of women with a disability reported experiencing harassment in the mental health 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4B87C0-1212-44DF-9118-C830157E60CC}"/>
              </a:ext>
            </a:extLst>
          </p:cNvPr>
          <p:cNvSpPr txBox="1"/>
          <p:nvPr/>
        </p:nvSpPr>
        <p:spPr>
          <a:xfrm>
            <a:off x="7344155" y="3171427"/>
            <a:ext cx="1819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D24A26"/>
                </a:solidFill>
                <a:latin typeface="Montserrat" panose="00000500000000000000" pitchFamily="2" charset="0"/>
              </a:rPr>
              <a:t>67%</a:t>
            </a:r>
            <a:endParaRPr lang="en-AU" sz="2400" b="1" dirty="0">
              <a:solidFill>
                <a:srgbClr val="D24A26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7763CA-4E01-4E63-8591-9EA085DA96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12337" r="68134" b="72863"/>
          <a:stretch/>
        </p:blipFill>
        <p:spPr>
          <a:xfrm>
            <a:off x="3746243" y="1354968"/>
            <a:ext cx="3429677" cy="254923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9BC981-F025-4649-8C1B-614B2A56C515}"/>
              </a:ext>
            </a:extLst>
          </p:cNvPr>
          <p:cNvCxnSpPr/>
          <p:nvPr/>
        </p:nvCxnSpPr>
        <p:spPr>
          <a:xfrm>
            <a:off x="7019925" y="1264318"/>
            <a:ext cx="0" cy="4901397"/>
          </a:xfrm>
          <a:prstGeom prst="line">
            <a:avLst/>
          </a:prstGeom>
          <a:ln>
            <a:solidFill>
              <a:srgbClr val="D24A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278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28400A-4BE7-44FF-8DA4-EA1A9E392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933" y="2275754"/>
            <a:ext cx="4381500" cy="3286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0DB3F5-A39E-409F-9F2B-2C28C0FD2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55" y="2239590"/>
            <a:ext cx="4574309" cy="33222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5191DB-58FD-4F33-BA78-4382F4274E96}"/>
              </a:ext>
            </a:extLst>
          </p:cNvPr>
          <p:cNvSpPr txBox="1"/>
          <p:nvPr/>
        </p:nvSpPr>
        <p:spPr>
          <a:xfrm>
            <a:off x="769855" y="703764"/>
            <a:ext cx="10812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0B0016"/>
                </a:solidFill>
                <a:latin typeface="Montserrat" panose="00000500000000000000" pitchFamily="2" charset="0"/>
              </a:rPr>
              <a:t>Lifetime % diagnosis of anxiety and/or depression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0B0620-F3AE-47FD-9398-363DCA9FE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6849" y="2302346"/>
            <a:ext cx="1232119" cy="9673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661510-6C58-4E1C-AFF1-7F2EB1A5E8D7}"/>
              </a:ext>
            </a:extLst>
          </p:cNvPr>
          <p:cNvSpPr txBox="1"/>
          <p:nvPr/>
        </p:nvSpPr>
        <p:spPr>
          <a:xfrm>
            <a:off x="5518933" y="1551403"/>
            <a:ext cx="2311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D24A26"/>
                </a:solidFill>
                <a:latin typeface="Montserrat" panose="00000500000000000000" pitchFamily="2" charset="0"/>
              </a:rPr>
              <a:t>Women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05866E-001C-4F60-887C-FD9DBA089C93}"/>
              </a:ext>
            </a:extLst>
          </p:cNvPr>
          <p:cNvSpPr txBox="1"/>
          <p:nvPr/>
        </p:nvSpPr>
        <p:spPr>
          <a:xfrm>
            <a:off x="769855" y="1551403"/>
            <a:ext cx="1797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D24A26"/>
                </a:solidFill>
                <a:latin typeface="Montserrat" panose="00000500000000000000" pitchFamily="2" charset="0"/>
              </a:rPr>
              <a:t>Men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F2B66F-F8FA-4E32-9630-A570E7754EFA}"/>
              </a:ext>
            </a:extLst>
          </p:cNvPr>
          <p:cNvSpPr txBox="1"/>
          <p:nvPr/>
        </p:nvSpPr>
        <p:spPr>
          <a:xfrm>
            <a:off x="769855" y="5704815"/>
            <a:ext cx="812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Source: Women’s Health Atlas</a:t>
            </a:r>
            <a:endParaRPr lang="en-AU" sz="10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940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45191DB-58FD-4F33-BA78-4382F4274E96}"/>
              </a:ext>
            </a:extLst>
          </p:cNvPr>
          <p:cNvSpPr txBox="1"/>
          <p:nvPr/>
        </p:nvSpPr>
        <p:spPr>
          <a:xfrm>
            <a:off x="769855" y="752529"/>
            <a:ext cx="10725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0B0016"/>
                </a:solidFill>
                <a:latin typeface="Montserrat" panose="00000500000000000000" pitchFamily="2" charset="0"/>
              </a:rPr>
              <a:t>Self-harm hospital admissions (rate per 1000)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661510-6C58-4E1C-AFF1-7F2EB1A5E8D7}"/>
              </a:ext>
            </a:extLst>
          </p:cNvPr>
          <p:cNvSpPr txBox="1"/>
          <p:nvPr/>
        </p:nvSpPr>
        <p:spPr>
          <a:xfrm>
            <a:off x="5518933" y="1551403"/>
            <a:ext cx="2311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D24A26"/>
                </a:solidFill>
                <a:latin typeface="Montserrat" panose="00000500000000000000" pitchFamily="2" charset="0"/>
              </a:rPr>
              <a:t>Women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05866E-001C-4F60-887C-FD9DBA089C93}"/>
              </a:ext>
            </a:extLst>
          </p:cNvPr>
          <p:cNvSpPr txBox="1"/>
          <p:nvPr/>
        </p:nvSpPr>
        <p:spPr>
          <a:xfrm>
            <a:off x="769855" y="1551403"/>
            <a:ext cx="1797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D24A26"/>
                </a:solidFill>
                <a:latin typeface="Montserrat" panose="00000500000000000000" pitchFamily="2" charset="0"/>
              </a:rPr>
              <a:t>Men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F2B66F-F8FA-4E32-9630-A570E7754EFA}"/>
              </a:ext>
            </a:extLst>
          </p:cNvPr>
          <p:cNvSpPr txBox="1"/>
          <p:nvPr/>
        </p:nvSpPr>
        <p:spPr>
          <a:xfrm>
            <a:off x="769855" y="5704815"/>
            <a:ext cx="812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Source: Women’s Health Atlas</a:t>
            </a:r>
            <a:endParaRPr lang="en-AU" sz="10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CFC889-2676-4B6E-A09D-62FCF8BF7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876" y="2320296"/>
            <a:ext cx="4467225" cy="320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526DE1-4DAE-4167-98DB-8D2E53DC2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55" y="2320295"/>
            <a:ext cx="4554620" cy="323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22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B6BC80-F8A4-42C8-8E00-DE99DDB9C34E}"/>
              </a:ext>
            </a:extLst>
          </p:cNvPr>
          <p:cNvSpPr txBox="1"/>
          <p:nvPr/>
        </p:nvSpPr>
        <p:spPr>
          <a:xfrm>
            <a:off x="769855" y="752529"/>
            <a:ext cx="10725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rgbClr val="0B0016"/>
                </a:solidFill>
                <a:latin typeface="Montserrat" panose="00000500000000000000" pitchFamily="2" charset="0"/>
              </a:rPr>
              <a:t>Women’s Mental Health During COVID-19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F7094E-EBA8-426C-9A01-3DE759BC5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00" y="1574056"/>
            <a:ext cx="7218378" cy="471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02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6D0C234969804CB29A26ACAB55383C" ma:contentTypeVersion="10" ma:contentTypeDescription="Create a new document." ma:contentTypeScope="" ma:versionID="70465be08a92633957dd3d2dbac8a279">
  <xsd:schema xmlns:xsd="http://www.w3.org/2001/XMLSchema" xmlns:xs="http://www.w3.org/2001/XMLSchema" xmlns:p="http://schemas.microsoft.com/office/2006/metadata/properties" xmlns:ns3="6ec4a4a0-9202-4301-8e57-9afdddfc3f79" targetNamespace="http://schemas.microsoft.com/office/2006/metadata/properties" ma:root="true" ma:fieldsID="9b97561b6e2400254a1b8081d7df9273" ns3:_="">
    <xsd:import namespace="6ec4a4a0-9202-4301-8e57-9afdddfc3f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c4a4a0-9202-4301-8e57-9afdddfc3f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D10338-82C9-4968-86C1-57C64323AC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c4a4a0-9202-4301-8e57-9afdddfc3f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E844E7-338F-4FC6-8917-46DBEA6EB3F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ec4a4a0-9202-4301-8e57-9afdddfc3f7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42C9F98-B9C5-4014-BA78-2DED191F8A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364</Words>
  <Application>Microsoft Office PowerPoint</Application>
  <PresentationFormat>Widescreen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Violence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Arundhathi Lekshmi</dc:creator>
  <cp:lastModifiedBy>Dianne Hill</cp:lastModifiedBy>
  <cp:revision>16</cp:revision>
  <dcterms:created xsi:type="dcterms:W3CDTF">2022-02-24T22:46:06Z</dcterms:created>
  <dcterms:modified xsi:type="dcterms:W3CDTF">2022-02-28T21:44:25Z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0x010100406D0C234969804CB29A26ACAB55383C</vt:lpwstr>
  </property>
</Properties>
</file>